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4"/>
    <p:sldMasterId id="2147483702" r:id="rId5"/>
    <p:sldMasterId id="2147483704" r:id="rId6"/>
  </p:sldMasterIdLst>
  <p:notesMasterIdLst>
    <p:notesMasterId r:id="rId18"/>
  </p:notesMasterIdLst>
  <p:handoutMasterIdLst>
    <p:handoutMasterId r:id="rId19"/>
  </p:handoutMasterIdLst>
  <p:sldIdLst>
    <p:sldId id="279" r:id="rId7"/>
    <p:sldId id="271" r:id="rId8"/>
    <p:sldId id="278" r:id="rId9"/>
    <p:sldId id="272" r:id="rId10"/>
    <p:sldId id="273" r:id="rId11"/>
    <p:sldId id="274" r:id="rId12"/>
    <p:sldId id="280" r:id="rId13"/>
    <p:sldId id="275" r:id="rId14"/>
    <p:sldId id="276" r:id="rId15"/>
    <p:sldId id="277" r:id="rId16"/>
    <p:sldId id="269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3D4"/>
    <a:srgbClr val="425563"/>
    <a:srgbClr val="FF8200"/>
    <a:srgbClr val="123663"/>
    <a:srgbClr val="FFFFFF"/>
    <a:srgbClr val="98A4AE"/>
    <a:srgbClr val="008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47112-5555-4100-B43E-38B65BF96A1D}" v="8" dt="2023-03-29T11:50:55.7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2"/>
  </p:normalViewPr>
  <p:slideViewPr>
    <p:cSldViewPr snapToGrid="0" snapToObjects="1" showGuides="1">
      <p:cViewPr varScale="1">
        <p:scale>
          <a:sx n="65" d="100"/>
          <a:sy n="65" d="100"/>
        </p:scale>
        <p:origin x="13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3288" y="17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1C1C8-0541-7D47-9C23-8C9353A5F4E3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FAFD2-896B-2045-B5AD-00C0B0B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7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7F31C-CFAE-084D-A1C3-A3D12D56DFB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AB42-3E1A-CC4F-97BF-DEE2C7444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2030819"/>
            <a:ext cx="5257799" cy="157361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400" y="3774558"/>
            <a:ext cx="4800600" cy="1206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0" i="0" baseline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title and/or presenter name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6176963"/>
            <a:ext cx="4263656" cy="3620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464056" y="6176963"/>
            <a:ext cx="994143" cy="3620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95416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1830903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636336"/>
            <a:ext cx="7886700" cy="1297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title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28650" y="6176964"/>
            <a:ext cx="583462" cy="5374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42556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0" dirty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B14A1B9E-AD01-EA42-AD4A-22F202E87BE9}" type="slidenum">
              <a:rPr lang="en-US" sz="800" b="0" smtClean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r>
              <a:rPr lang="en-US" sz="800" b="0" dirty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 ]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7172" y="6337957"/>
            <a:ext cx="3571210" cy="2154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800" dirty="0">
              <a:solidFill>
                <a:srgbClr val="D0D3D4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819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83323"/>
            <a:ext cx="7886700" cy="47936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750888" indent="-285750" fontAlgn="ctr">
              <a:lnSpc>
                <a:spcPct val="100000"/>
              </a:lnSpc>
              <a:buFont typeface="Arial" charset="0"/>
              <a:buChar char="•"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22250"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Click to edit text</a:t>
            </a:r>
          </a:p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292044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80110"/>
            <a:ext cx="3886200" cy="4796853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>
              <a:buFont typeface="Arial" charset="0"/>
              <a:buChar char="•"/>
              <a:tabLst/>
              <a:defRPr sz="1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581025" indent="-242888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33363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Click to edit text Second level</a:t>
            </a:r>
          </a:p>
          <a:p>
            <a:pPr lvl="2"/>
            <a:r>
              <a:rPr lang="en-US" dirty="0"/>
              <a:t>Click to edit text 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80110"/>
            <a:ext cx="3886200" cy="4796853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>
              <a:buFont typeface="Arial" charset="0"/>
              <a:buChar char="•"/>
              <a:tabLst/>
              <a:defRPr sz="1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581025" indent="-231775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33363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lvl="0"/>
            <a:r>
              <a:rPr lang="en-US" dirty="0"/>
              <a:t>Click to edit text/add photo(s)</a:t>
            </a:r>
          </a:p>
          <a:p>
            <a:pPr lvl="1"/>
            <a:r>
              <a:rPr lang="en-US" dirty="0"/>
              <a:t>Click to edit text Second level</a:t>
            </a:r>
          </a:p>
          <a:p>
            <a:pPr lvl="2"/>
            <a:r>
              <a:rPr lang="en-US" dirty="0"/>
              <a:t>Click to edit text Third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498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40080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819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83323"/>
            <a:ext cx="7886700" cy="47936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242888" indent="0">
              <a:buFontTx/>
              <a:buNone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698500" indent="0">
              <a:buFontTx/>
              <a:buNone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383328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06A59B-0044-6A41-AE5D-8AD93773D4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05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1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10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A9C8-7357-9B99-2E9D-3E60D7BF0D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rola Bold" panose="02000000000000000000" pitchFamily="50" charset="0"/>
                <a:ea typeface="Trola Bold" panose="02000000000000000000" pitchFamily="50" charset="0"/>
              </a:rPr>
              <a:t>Navigating the Maze</a:t>
            </a:r>
            <a:br>
              <a:rPr lang="en-US" dirty="0">
                <a:solidFill>
                  <a:schemeClr val="accent2"/>
                </a:solidFill>
                <a:latin typeface="Trola Bold" panose="02000000000000000000" pitchFamily="50" charset="0"/>
                <a:ea typeface="Trola Bold" panose="02000000000000000000" pitchFamily="50" charset="0"/>
              </a:rPr>
            </a:br>
            <a:r>
              <a:rPr lang="en-US" sz="3200" dirty="0">
                <a:solidFill>
                  <a:schemeClr val="accent2"/>
                </a:solidFill>
                <a:latin typeface="Trola Bold" panose="02000000000000000000" pitchFamily="50" charset="0"/>
                <a:ea typeface="Trola Bold" panose="02000000000000000000" pitchFamily="50" charset="0"/>
              </a:rPr>
              <a:t>The Most Challenging AF Case Award </a:t>
            </a:r>
            <a:endParaRPr lang="en-US" dirty="0">
              <a:solidFill>
                <a:schemeClr val="accent2"/>
              </a:solidFill>
              <a:latin typeface="Trola Bold" panose="02000000000000000000" pitchFamily="50" charset="0"/>
              <a:ea typeface="Trola Bold" panose="020000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74F14-EC5C-286F-765D-F4EC69736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FEFDE-409B-92A7-2989-36CB2DC077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E6B7-EADA-8FBD-0A6A-1465D0B629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8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F2C476-805B-36BB-D50D-C6FDD584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Conclude with highlights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69757B3-B434-211A-6872-A392E354D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D2975-B4DE-4160-DE8E-23C7787BA4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9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86BF-0734-E1FE-203B-3FAD7617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srgbClr val="FF8200"/>
                </a:solidFill>
              </a:rPr>
              <a:t>THANK </a:t>
            </a:r>
            <a:r>
              <a:rPr lang="en-US" sz="5400" dirty="0">
                <a:solidFill>
                  <a:srgbClr val="425563"/>
                </a:solidFill>
              </a:rPr>
              <a:t>YOU!</a:t>
            </a:r>
          </a:p>
        </p:txBody>
      </p:sp>
    </p:spTree>
    <p:extLst>
      <p:ext uri="{BB962C8B-B14F-4D97-AF65-F5344CB8AC3E}">
        <p14:creationId xmlns:p14="http://schemas.microsoft.com/office/powerpoint/2010/main" val="304821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Introduction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134E6CA-459C-CF3F-74ED-9487851AB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Contestant introduction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2E4774-0A10-6B54-86E0-CCCE54FA32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A8E6482-ED87-8561-188B-633FD0616D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Patient Presentation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1A42AC2-0170-D55F-8DAE-53C6DCAC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Anonymous patient presentation</a:t>
            </a:r>
          </a:p>
          <a:p>
            <a:r>
              <a:rPr lang="en-US" i="1" dirty="0"/>
              <a:t>Age, Sex, disease, history </a:t>
            </a:r>
            <a:r>
              <a:rPr lang="en-US" i="1" dirty="0" err="1"/>
              <a:t>etc</a:t>
            </a:r>
            <a:r>
              <a:rPr lang="en-US" i="1" dirty="0"/>
              <a:t>…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E3A20FE-688C-9392-ECC6-2960957C07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F9ABA2-1E6F-2D6B-2B05-2F81EBCF36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Pre-op Assessment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8545E6-1948-D709-6AA4-F9753EBAA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Condition assessment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534B77-9218-8160-3708-CFBEDE0597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8DE30E-BE6D-9388-71E4-4E7C49700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Intervention Proposals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80632BB-83EE-3259-7F70-37A4806A0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Propose different treatment options for this patient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46A86B-3A97-CC2B-F638-0997DCB178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2D0B3DC-AED0-5811-DC23-10B2411B87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9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Chosen Treatment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198391-6A0F-DF10-C98D-4EC19EA10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treatment chosen and how it was done</a:t>
            </a:r>
          </a:p>
          <a:p>
            <a:r>
              <a:rPr lang="en-US" i="1" dirty="0"/>
              <a:t>Ideally this is where products are featured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7C081B-49B7-688A-C66B-EEA8163BC84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75C6E4-EDDA-2325-1F4C-D43CBB2713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6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Images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8545E6-1948-D709-6AA4-F9753EBAA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Available images or diagnose tools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534B77-9218-8160-3708-CFBEDE0597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8DE30E-BE6D-9388-71E4-4E7C49700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0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Post-op 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6A4C2D-31B5-D1B8-CC72-7C30F501E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post-op status of the patient</a:t>
            </a:r>
          </a:p>
          <a:p>
            <a:r>
              <a:rPr lang="en-US" i="1" dirty="0"/>
              <a:t>Cases submitted can be both solved </a:t>
            </a:r>
            <a:r>
              <a:rPr lang="en-US" i="1"/>
              <a:t>or unsolved.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C090142-1194-96E8-32DA-76087D1D49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EB718E4-19C9-091A-8CB5-F90FA3E60A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7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Follow-up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43BBCE-D427-619F-4F5C-133A08EF9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follow-up of the patient after some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8D7132-EB92-44FA-CBC2-2ECF1123E2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E74B1A-CD98-7792-2A9C-07E9D9F0B5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3224"/>
      </p:ext>
    </p:extLst>
  </p:cSld>
  <p:clrMapOvr>
    <a:masterClrMapping/>
  </p:clrMapOvr>
</p:sld>
</file>

<file path=ppt/theme/theme1.xml><?xml version="1.0" encoding="utf-8"?>
<a:theme xmlns:a="http://schemas.openxmlformats.org/drawingml/2006/main" name="AtriCure PowerPoint-dark-Template-08">
  <a:themeElements>
    <a:clrScheme name="AtriCure-02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123663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415563"/>
      </a:hlink>
      <a:folHlink>
        <a:srgbClr val="41556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7491FA22-87BF-9346-B0CA-95D263A77162}"/>
    </a:ext>
  </a:extLst>
</a:theme>
</file>

<file path=ppt/theme/theme2.xml><?xml version="1.0" encoding="utf-8"?>
<a:theme xmlns:a="http://schemas.openxmlformats.org/drawingml/2006/main" name="1_AtriCure-Divider">
  <a:themeElements>
    <a:clrScheme name="AtriCure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0082BA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0082C1"/>
      </a:hlink>
      <a:folHlink>
        <a:srgbClr val="0082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29DA2644-C791-094B-85AA-82B21F537CCC}"/>
    </a:ext>
  </a:extLst>
</a:theme>
</file>

<file path=ppt/theme/theme3.xml><?xml version="1.0" encoding="utf-8"?>
<a:theme xmlns:a="http://schemas.openxmlformats.org/drawingml/2006/main" name="1_AtriCure-Slides">
  <a:themeElements>
    <a:clrScheme name="AtriCure-02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123663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415563"/>
      </a:hlink>
      <a:folHlink>
        <a:srgbClr val="41556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A4FE809B-BE91-564E-8D88-B704CB0A94B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36CA0893AB8542A91FF68D9BE1CD61" ma:contentTypeVersion="14" ma:contentTypeDescription="Create a new document." ma:contentTypeScope="" ma:versionID="f2849219f87d66d5653cc7d121be28df">
  <xsd:schema xmlns:xsd="http://www.w3.org/2001/XMLSchema" xmlns:xs="http://www.w3.org/2001/XMLSchema" xmlns:p="http://schemas.microsoft.com/office/2006/metadata/properties" xmlns:ns3="d07ead39-d345-4664-92c8-f7acb46cf8bd" xmlns:ns4="d539148d-4fdf-404c-86ac-35f6cd6f7ae6" targetNamespace="http://schemas.microsoft.com/office/2006/metadata/properties" ma:root="true" ma:fieldsID="cdf5f404178b2c659ef10eb0be24d10a" ns3:_="" ns4:_="">
    <xsd:import namespace="d07ead39-d345-4664-92c8-f7acb46cf8bd"/>
    <xsd:import namespace="d539148d-4fdf-404c-86ac-35f6cd6f7a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ead39-d345-4664-92c8-f7acb46cf8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9148d-4fdf-404c-86ac-35f6cd6f7a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065B78-6DD4-4312-A9D6-B132AFCC3028}">
  <ds:schemaRefs>
    <ds:schemaRef ds:uri="http://schemas.microsoft.com/office/2006/metadata/properties"/>
    <ds:schemaRef ds:uri="http://www.w3.org/XML/1998/namespace"/>
    <ds:schemaRef ds:uri="d07ead39-d345-4664-92c8-f7acb46cf8bd"/>
    <ds:schemaRef ds:uri="http://purl.org/dc/terms/"/>
    <ds:schemaRef ds:uri="http://purl.org/dc/dcmitype/"/>
    <ds:schemaRef ds:uri="d539148d-4fdf-404c-86ac-35f6cd6f7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0CC2CA2-161E-4D82-9BC1-5405A59DF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7ead39-d345-4664-92c8-f7acb46cf8bd"/>
    <ds:schemaRef ds:uri="d539148d-4fdf-404c-86ac-35f6cd6f7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B7F952-0CD1-4A5D-97DA-AC91E27F68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AtriCure PowerPoint-dark-Template-08</Template>
  <TotalTime>1310</TotalTime>
  <Words>127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Trola Bold</vt:lpstr>
      <vt:lpstr>AtriCure PowerPoint-dark-Template-08</vt:lpstr>
      <vt:lpstr>1_AtriCure-Divider</vt:lpstr>
      <vt:lpstr>1_AtriCure-Slides</vt:lpstr>
      <vt:lpstr>Navigating the Maze The Most Challenging AF Case Award </vt:lpstr>
      <vt:lpstr>Introduction</vt:lpstr>
      <vt:lpstr>Patient Presentation</vt:lpstr>
      <vt:lpstr>Pre-op Assessment</vt:lpstr>
      <vt:lpstr>Intervention Proposals</vt:lpstr>
      <vt:lpstr>Chosen Treatment</vt:lpstr>
      <vt:lpstr>Images</vt:lpstr>
      <vt:lpstr>Post-op Results</vt:lpstr>
      <vt:lpstr>Follow-up</vt:lpstr>
      <vt:lpstr>Conclusion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Stéphane Chomez</dc:creator>
  <cp:lastModifiedBy>Alina Dreve Wise</cp:lastModifiedBy>
  <cp:revision>9</cp:revision>
  <cp:lastPrinted>2018-01-05T15:26:29Z</cp:lastPrinted>
  <dcterms:created xsi:type="dcterms:W3CDTF">2022-06-06T14:20:39Z</dcterms:created>
  <dcterms:modified xsi:type="dcterms:W3CDTF">2024-11-01T13:55:43Z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0x0101006836CA0893AB8542A91FF68D9BE1CD61</vt:lpwstr>
  </property>
</Properties>
</file>